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66" r:id="rId4"/>
    <p:sldId id="283" r:id="rId5"/>
    <p:sldId id="293" r:id="rId6"/>
    <p:sldId id="295" r:id="rId7"/>
    <p:sldId id="284" r:id="rId8"/>
    <p:sldId id="275" r:id="rId9"/>
    <p:sldId id="277" r:id="rId10"/>
    <p:sldId id="276" r:id="rId11"/>
    <p:sldId id="285" r:id="rId12"/>
    <p:sldId id="286" r:id="rId13"/>
    <p:sldId id="287" r:id="rId14"/>
    <p:sldId id="278" r:id="rId15"/>
    <p:sldId id="290" r:id="rId16"/>
    <p:sldId id="289" r:id="rId17"/>
    <p:sldId id="291" r:id="rId18"/>
    <p:sldId id="288" r:id="rId19"/>
    <p:sldId id="292" r:id="rId20"/>
    <p:sldId id="279" r:id="rId2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021"/>
    <a:srgbClr val="0021A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9"/>
    <p:restoredTop sz="94740"/>
  </p:normalViewPr>
  <p:slideViewPr>
    <p:cSldViewPr snapToGrid="0" snapToObjects="1">
      <p:cViewPr varScale="1">
        <p:scale>
          <a:sx n="108" d="100"/>
          <a:sy n="108" d="100"/>
        </p:scale>
        <p:origin x="213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GE Courses by Designation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E3-4ECD-AC5E-8D8692024A0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E3-4ECD-AC5E-8D8692024A0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E3-4ECD-AC5E-8D8692024A0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E3-4ECD-AC5E-8D8692024A0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E3-4ECD-AC5E-8D8692024A09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E3-4ECD-AC5E-8D8692024A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'GE Designation Breakdown (2)'!$A$2:$A$7</c:f>
              <c:strCache>
                <c:ptCount val="6"/>
                <c:pt idx="0">
                  <c:v>Biological Sciences</c:v>
                </c:pt>
                <c:pt idx="1">
                  <c:v>Composition</c:v>
                </c:pt>
                <c:pt idx="2">
                  <c:v>Humanities</c:v>
                </c:pt>
                <c:pt idx="3">
                  <c:v>Mathematics </c:v>
                </c:pt>
                <c:pt idx="4">
                  <c:v>Physical Sciences</c:v>
                </c:pt>
                <c:pt idx="5">
                  <c:v>Social &amp; Behavioral Sciences</c:v>
                </c:pt>
              </c:strCache>
            </c:strRef>
          </c:cat>
          <c:val>
            <c:numRef>
              <c:f>'GE Designation Breakdown (2)'!$B$2:$B$7</c:f>
              <c:numCache>
                <c:formatCode>General</c:formatCode>
                <c:ptCount val="6"/>
                <c:pt idx="0">
                  <c:v>81</c:v>
                </c:pt>
                <c:pt idx="1">
                  <c:v>18</c:v>
                </c:pt>
                <c:pt idx="2">
                  <c:v>433</c:v>
                </c:pt>
                <c:pt idx="3">
                  <c:v>36</c:v>
                </c:pt>
                <c:pt idx="4">
                  <c:v>89</c:v>
                </c:pt>
                <c:pt idx="5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E3-4ECD-AC5E-8D8692024A0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992199401648204"/>
          <c:y val="0.117243490953298"/>
          <c:w val="0.396091991997504"/>
          <c:h val="0.85726478263748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E463002-9F86-F342-9022-E4171EE9C7F1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A31531B-8C00-B547-A050-969F8BDEF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2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02BC2E7-7EF3-AA42-8E34-11D1AB0DB1E2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AD6CD99-D899-354E-B09E-60AE4B35F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4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0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9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1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25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8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F630C-3D26-3945-B70F-74B92AAB63C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1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70" y="0"/>
            <a:ext cx="1219834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391" y="1018132"/>
            <a:ext cx="712856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750"/>
              </a:lnSpc>
            </a:pPr>
            <a:r>
              <a:rPr lang="en-US" sz="4125" b="1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General Education Committee</a:t>
            </a:r>
            <a:endParaRPr lang="en-US" sz="6675" b="1" dirty="0">
              <a:solidFill>
                <a:schemeClr val="bg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391" y="1501954"/>
            <a:ext cx="4757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November 2019 Meeting</a:t>
            </a:r>
          </a:p>
        </p:txBody>
      </p:sp>
    </p:spTree>
    <p:extLst>
      <p:ext uri="{BB962C8B-B14F-4D97-AF65-F5344CB8AC3E}">
        <p14:creationId xmlns:p14="http://schemas.microsoft.com/office/powerpoint/2010/main" val="37753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3857" y="-99021"/>
            <a:ext cx="12454226" cy="701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0928" y="209031"/>
            <a:ext cx="588784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RELATIONSHIPS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052" y="663920"/>
            <a:ext cx="814989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75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159" y="900766"/>
            <a:ext cx="6690629" cy="15523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6141302" y="1626609"/>
            <a:ext cx="408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endParaRPr lang="en-US" sz="2000" dirty="0">
              <a:solidFill>
                <a:srgbClr val="0021A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24B25-C69C-0F42-A84A-402C2733C47B}"/>
              </a:ext>
            </a:extLst>
          </p:cNvPr>
          <p:cNvSpPr txBox="1"/>
          <p:nvPr/>
        </p:nvSpPr>
        <p:spPr>
          <a:xfrm>
            <a:off x="204811" y="500656"/>
            <a:ext cx="814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Know Them by Name:  Relationships Are Central to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C56DC-5FAB-A040-8ACE-A1E0AF90AE86}"/>
              </a:ext>
            </a:extLst>
          </p:cNvPr>
          <p:cNvSpPr txBox="1"/>
          <p:nvPr/>
        </p:nvSpPr>
        <p:spPr>
          <a:xfrm>
            <a:off x="464385" y="6239539"/>
            <a:ext cx="351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Data Source: SERU 2017 Survey (</a:t>
            </a:r>
            <a:r>
              <a:rPr lang="en-US" sz="1200" b="1" i="1" dirty="0" err="1"/>
              <a:t>ir.ufl.edu</a:t>
            </a:r>
            <a:r>
              <a:rPr lang="en-US" sz="1200" b="1" i="1" dirty="0"/>
              <a:t>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BB2FFA-BA76-004F-B0DB-198B251FB9C9}"/>
              </a:ext>
            </a:extLst>
          </p:cNvPr>
          <p:cNvSpPr/>
          <p:nvPr/>
        </p:nvSpPr>
        <p:spPr>
          <a:xfrm>
            <a:off x="5921140" y="3513043"/>
            <a:ext cx="3531891" cy="301416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Assisting faculty in their research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Essential/very important:  48%</a:t>
            </a:r>
          </a:p>
          <a:p>
            <a:pPr algn="ctr"/>
            <a:r>
              <a:rPr lang="en-US" sz="1400" dirty="0"/>
              <a:t>(1491 students)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7003B8-61C1-C947-99EB-33069BDEB614}"/>
              </a:ext>
            </a:extLst>
          </p:cNvPr>
          <p:cNvSpPr/>
          <p:nvPr/>
        </p:nvSpPr>
        <p:spPr>
          <a:xfrm>
            <a:off x="-498688" y="1945895"/>
            <a:ext cx="4643057" cy="39247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r>
              <a:rPr lang="en-US" sz="2400" dirty="0"/>
              <a:t>Have you had a class in which a professor knew your name?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Very often:  24%</a:t>
            </a:r>
          </a:p>
          <a:p>
            <a:pPr algn="ctr"/>
            <a:r>
              <a:rPr lang="en-US" dirty="0"/>
              <a:t>Often:  20%</a:t>
            </a:r>
          </a:p>
          <a:p>
            <a:pPr algn="ctr"/>
            <a:r>
              <a:rPr lang="en-US" dirty="0"/>
              <a:t>Somewhat often:  17%</a:t>
            </a:r>
          </a:p>
          <a:p>
            <a:pPr algn="ctr"/>
            <a:r>
              <a:rPr lang="en-US" dirty="0"/>
              <a:t>Never, Rarely, Occasionally:  39%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(6138 students)</a:t>
            </a:r>
          </a:p>
          <a:p>
            <a:pPr algn="ctr"/>
            <a:endParaRPr lang="en-US" sz="14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980183-F232-1C4C-8216-BFCA46FC1322}"/>
              </a:ext>
            </a:extLst>
          </p:cNvPr>
          <p:cNvSpPr/>
          <p:nvPr/>
        </p:nvSpPr>
        <p:spPr>
          <a:xfrm>
            <a:off x="3245658" y="1137612"/>
            <a:ext cx="3858844" cy="356445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Worked with a faculty member on an activity other than coursework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 or more times:  15%</a:t>
            </a:r>
          </a:p>
          <a:p>
            <a:pPr algn="ctr"/>
            <a:r>
              <a:rPr lang="en-US" dirty="0"/>
              <a:t>2 times:  11%</a:t>
            </a:r>
          </a:p>
          <a:p>
            <a:pPr algn="ctr"/>
            <a:r>
              <a:rPr lang="en-US" dirty="0"/>
              <a:t>1 time:  22%</a:t>
            </a:r>
          </a:p>
          <a:p>
            <a:pPr algn="ctr"/>
            <a:r>
              <a:rPr lang="en-US" dirty="0"/>
              <a:t>Never:  52% 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(6133 undergraduate students)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4A529F-1CB9-8445-BE8E-82FEBCE14EAD}"/>
              </a:ext>
            </a:extLst>
          </p:cNvPr>
          <p:cNvSpPr/>
          <p:nvPr/>
        </p:nvSpPr>
        <p:spPr>
          <a:xfrm>
            <a:off x="6317945" y="943158"/>
            <a:ext cx="3135086" cy="312057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0.87</a:t>
            </a:r>
          </a:p>
          <a:p>
            <a:pPr algn="ctr"/>
            <a:r>
              <a:rPr lang="en-US" dirty="0"/>
              <a:t>Number of professors I know well enough to ask for a letter of recommendation 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(1268 freshmen and sophomores)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C860D6-7F17-5B4A-8DFB-FC8D40CD1DB0}"/>
              </a:ext>
            </a:extLst>
          </p:cNvPr>
          <p:cNvCxnSpPr/>
          <p:nvPr/>
        </p:nvCxnSpPr>
        <p:spPr>
          <a:xfrm>
            <a:off x="14514" y="3912398"/>
            <a:ext cx="3378820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CB5DF3-7674-8546-A4B0-2054142C2548}"/>
              </a:ext>
            </a:extLst>
          </p:cNvPr>
          <p:cNvCxnSpPr>
            <a:cxnSpLocks/>
          </p:cNvCxnSpPr>
          <p:nvPr/>
        </p:nvCxnSpPr>
        <p:spPr>
          <a:xfrm>
            <a:off x="3562622" y="2489998"/>
            <a:ext cx="275532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456B3C-08F5-E341-815D-6A6B66F0175E}"/>
              </a:ext>
            </a:extLst>
          </p:cNvPr>
          <p:cNvCxnSpPr>
            <a:cxnSpLocks/>
          </p:cNvCxnSpPr>
          <p:nvPr/>
        </p:nvCxnSpPr>
        <p:spPr>
          <a:xfrm>
            <a:off x="6763559" y="1828718"/>
            <a:ext cx="2380441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6D1E64-8C73-0C4A-9B19-37B1FD58D86A}"/>
              </a:ext>
            </a:extLst>
          </p:cNvPr>
          <p:cNvCxnSpPr>
            <a:cxnSpLocks/>
          </p:cNvCxnSpPr>
          <p:nvPr/>
        </p:nvCxnSpPr>
        <p:spPr>
          <a:xfrm>
            <a:off x="6232740" y="5029998"/>
            <a:ext cx="286000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653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148" y="0"/>
            <a:ext cx="12454226" cy="701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65" y="528003"/>
            <a:ext cx="8208169" cy="70631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To What Degree Did the Following Contribute:  Percent Answering “Extremely” or “Significantly”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49" y="1825625"/>
            <a:ext cx="4143375" cy="2239169"/>
          </a:xfrm>
        </p:spPr>
        <p:txBody>
          <a:bodyPr>
            <a:normAutofit/>
          </a:bodyPr>
          <a:lstStyle/>
          <a:p>
            <a:r>
              <a:rPr lang="en-US" sz="2000" b="1" dirty="0"/>
              <a:t>Openness to understand and communicate with others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General education courses:  26%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Courses other than general education:  40%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293394" cy="2239169"/>
          </a:xfrm>
        </p:spPr>
        <p:txBody>
          <a:bodyPr>
            <a:normAutofit/>
          </a:bodyPr>
          <a:lstStyle/>
          <a:p>
            <a:r>
              <a:rPr lang="en-US" sz="2000" b="1" dirty="0"/>
              <a:t>Connection to a faculty mentor or community mentor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General education courses:  16%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Courses other than general education:  41%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29150" y="3963772"/>
            <a:ext cx="4293394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Knowledge of how multiple disciplines can work together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General education courses:  28%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Courses other than general education:  50%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85749" y="4064794"/>
            <a:ext cx="4293394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Heightened awareness of needs of others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General education courses:  22%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Courses other than general education:  30%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32238" y="0"/>
            <a:ext cx="590306" cy="665080"/>
            <a:chOff x="7888009" y="-99021"/>
            <a:chExt cx="590306" cy="665080"/>
          </a:xfrm>
        </p:grpSpPr>
        <p:sp>
          <p:nvSpPr>
            <p:cNvPr id="9" name="Rectangle 8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413336-BB58-FD49-B3D9-EF3B7E00E1CF}"/>
              </a:ext>
            </a:extLst>
          </p:cNvPr>
          <p:cNvSpPr txBox="1"/>
          <p:nvPr/>
        </p:nvSpPr>
        <p:spPr>
          <a:xfrm>
            <a:off x="5299794" y="6412966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8592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148" y="0"/>
            <a:ext cx="12454226" cy="701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65" y="528003"/>
            <a:ext cx="8208169" cy="70631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To What Degree Did the Following Contribute:  Percent Answering “Extremely” or “Significantly”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749" y="1825625"/>
            <a:ext cx="4143375" cy="2239169"/>
          </a:xfrm>
        </p:spPr>
        <p:txBody>
          <a:bodyPr>
            <a:normAutofit/>
          </a:bodyPr>
          <a:lstStyle/>
          <a:p>
            <a:r>
              <a:rPr lang="en-US" sz="2000" b="1" dirty="0"/>
              <a:t>Confirming your choice of major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General education courses:  21%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Courses other than general education:  63%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293394" cy="2239169"/>
          </a:xfrm>
        </p:spPr>
        <p:txBody>
          <a:bodyPr>
            <a:normAutofit/>
          </a:bodyPr>
          <a:lstStyle/>
          <a:p>
            <a:r>
              <a:rPr lang="en-US" sz="2000" b="1" dirty="0"/>
              <a:t>Connecting your major to what you believe is your life’s purpose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General education courses:  19%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Courses other than general education:  50%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29150" y="3963772"/>
            <a:ext cx="4293394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Increase in valuable skills, including oral and written communication and critical thinking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General education courses:  35%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Courses other than general education:  57%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85749" y="4064794"/>
            <a:ext cx="4293394" cy="2239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Participate fully and responsibly as an informed global citizen</a:t>
            </a:r>
          </a:p>
          <a:p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General education courses:  25%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600" dirty="0"/>
              <a:t>Courses other than general education:  41%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32238" y="0"/>
            <a:ext cx="590306" cy="665080"/>
            <a:chOff x="7888009" y="-99021"/>
            <a:chExt cx="590306" cy="665080"/>
          </a:xfrm>
        </p:grpSpPr>
        <p:sp>
          <p:nvSpPr>
            <p:cNvPr id="9" name="Rectangle 8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413336-BB58-FD49-B3D9-EF3B7E00E1CF}"/>
              </a:ext>
            </a:extLst>
          </p:cNvPr>
          <p:cNvSpPr txBox="1"/>
          <p:nvPr/>
        </p:nvSpPr>
        <p:spPr>
          <a:xfrm>
            <a:off x="5299794" y="6412966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675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148" y="0"/>
            <a:ext cx="12454226" cy="701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11" y="1154267"/>
            <a:ext cx="8208169" cy="70631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Of the courses you have taken, could you identify which designations met the General Education requirement?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8507826"/>
              </p:ext>
            </p:extLst>
          </p:nvPr>
        </p:nvGraphicFramePr>
        <p:xfrm>
          <a:off x="1142358" y="2527442"/>
          <a:ext cx="7178677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9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6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4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87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don’t know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 a few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</a:t>
                      </a:r>
                      <a:r>
                        <a:rPr lang="en-US" baseline="0" dirty="0"/>
                        <a:t> 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could identify 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Freshman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Sophomore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Junior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Cont.</a:t>
                      </a:r>
                      <a:r>
                        <a:rPr lang="en-US" baseline="0" dirty="0"/>
                        <a:t> Senior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Graduating Senior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7590058" y="0"/>
            <a:ext cx="590306" cy="665080"/>
            <a:chOff x="7888009" y="-99021"/>
            <a:chExt cx="590306" cy="665080"/>
          </a:xfrm>
        </p:grpSpPr>
        <p:sp>
          <p:nvSpPr>
            <p:cNvPr id="5" name="Rectangle 4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413336-BB58-FD49-B3D9-EF3B7E00E1CF}"/>
              </a:ext>
            </a:extLst>
          </p:cNvPr>
          <p:cNvSpPr txBox="1"/>
          <p:nvPr/>
        </p:nvSpPr>
        <p:spPr>
          <a:xfrm>
            <a:off x="5299794" y="6412966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1970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940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8714" y="3107904"/>
            <a:ext cx="7655333" cy="102158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638728" y="3203197"/>
            <a:ext cx="811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THINKING STRATEGICALLY ABOUT </a:t>
            </a:r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UF GENERAL EDUCATION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0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3008" y="1171107"/>
            <a:ext cx="7799472" cy="4546299"/>
          </a:xfrm>
        </p:spPr>
        <p:txBody>
          <a:bodyPr>
            <a:noAutofit/>
          </a:bodyPr>
          <a:lstStyle/>
          <a:p>
            <a:r>
              <a:rPr lang="en-US" sz="2400" dirty="0"/>
              <a:t>Describe our UF General Education program.  Identify its strengths.  Identify its weaknesses.</a:t>
            </a:r>
          </a:p>
          <a:p>
            <a:endParaRPr lang="en-US" sz="2400" dirty="0"/>
          </a:p>
          <a:p>
            <a:r>
              <a:rPr lang="en-US" sz="2400" dirty="0"/>
              <a:t>What does a successful general education program look like in terms of the following:</a:t>
            </a:r>
          </a:p>
          <a:p>
            <a:pPr lvl="1"/>
            <a:r>
              <a:rPr lang="en-US" sz="2000" dirty="0"/>
              <a:t>Student learning</a:t>
            </a:r>
          </a:p>
          <a:p>
            <a:pPr lvl="1"/>
            <a:r>
              <a:rPr lang="en-US" sz="2000" dirty="0"/>
              <a:t>Pedagogical approaches</a:t>
            </a:r>
          </a:p>
          <a:p>
            <a:pPr lvl="1"/>
            <a:r>
              <a:rPr lang="en-US" sz="2000" dirty="0"/>
              <a:t>Leadership</a:t>
            </a:r>
          </a:p>
          <a:p>
            <a:pPr lvl="1"/>
            <a:endParaRPr lang="en-US" dirty="0"/>
          </a:p>
          <a:p>
            <a:r>
              <a:rPr lang="en-US" sz="2400" dirty="0"/>
              <a:t>What approaches should UF take to engage all of the institutions in conversation and action surrounding general education?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1148" y="-63303"/>
            <a:ext cx="12454226" cy="70158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32238" y="0"/>
            <a:ext cx="590306" cy="665080"/>
            <a:chOff x="7888009" y="-99021"/>
            <a:chExt cx="590306" cy="665080"/>
          </a:xfrm>
        </p:grpSpPr>
        <p:sp>
          <p:nvSpPr>
            <p:cNvPr id="6" name="Rectangle 5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93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940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8714" y="3107905"/>
            <a:ext cx="7655333" cy="644794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638728" y="3203197"/>
            <a:ext cx="811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COMMITTEE BREAK-OUTS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1048" y="-157880"/>
            <a:ext cx="12454226" cy="7015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6263" y="2066257"/>
            <a:ext cx="7799472" cy="4546299"/>
          </a:xfrm>
        </p:spPr>
        <p:txBody>
          <a:bodyPr>
            <a:noAutofit/>
          </a:bodyPr>
          <a:lstStyle/>
          <a:p>
            <a:r>
              <a:rPr lang="en-US" sz="2400" dirty="0"/>
              <a:t>What does success in terms of outcomes look like on your committee?  </a:t>
            </a:r>
          </a:p>
          <a:p>
            <a:r>
              <a:rPr lang="en-US" sz="2400" dirty="0"/>
              <a:t>How often should your committee meet?</a:t>
            </a:r>
          </a:p>
          <a:p>
            <a:r>
              <a:rPr lang="en-US" sz="2400" dirty="0"/>
              <a:t>What resources does your committee need?</a:t>
            </a:r>
          </a:p>
          <a:p>
            <a:r>
              <a:rPr lang="en-US" sz="2400" dirty="0"/>
              <a:t>What UF partners should we ask to join this effort?</a:t>
            </a:r>
          </a:p>
          <a:p>
            <a:r>
              <a:rPr lang="en-US" sz="2400" dirty="0"/>
              <a:t>Identify your committee’s next steps.</a:t>
            </a:r>
          </a:p>
          <a:p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332238" y="0"/>
            <a:ext cx="590306" cy="665080"/>
            <a:chOff x="7888009" y="-99021"/>
            <a:chExt cx="590306" cy="665080"/>
          </a:xfrm>
        </p:grpSpPr>
        <p:sp>
          <p:nvSpPr>
            <p:cNvPr id="5" name="Rectangle 4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95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940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8702" y="3107907"/>
            <a:ext cx="7655333" cy="478392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880776" y="3117337"/>
            <a:ext cx="811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SYNTHESIS AND NEXT STEPS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940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8702" y="3107907"/>
            <a:ext cx="7655333" cy="478392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880776" y="3117337"/>
            <a:ext cx="811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UNDERGRADUATE STUDENTS </a:t>
            </a:r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MATTER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3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5214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8702" y="3107907"/>
            <a:ext cx="6531429" cy="478392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86646" y="3124634"/>
            <a:ext cx="721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UF UNDERGRADS BY THE NUMBERS</a:t>
            </a:r>
            <a:endParaRPr lang="en-US" sz="2400" b="1" spc="255" dirty="0">
              <a:solidFill>
                <a:schemeClr val="bg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88009" y="-248558"/>
            <a:ext cx="590306" cy="665080"/>
            <a:chOff x="7888009" y="-99021"/>
            <a:chExt cx="590306" cy="665080"/>
          </a:xfrm>
        </p:grpSpPr>
        <p:sp>
          <p:nvSpPr>
            <p:cNvPr id="7" name="Rectangle 6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621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7362" y="-99021"/>
            <a:ext cx="12454226" cy="701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5829" y="334036"/>
            <a:ext cx="588784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STUDENTS MATTER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628078" y="1678272"/>
            <a:ext cx="408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r>
              <a:rPr lang="en-US" sz="2000" dirty="0">
                <a:solidFill>
                  <a:srgbClr val="0021A5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141302" y="1626609"/>
            <a:ext cx="408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endParaRPr lang="en-US" sz="2000" dirty="0">
              <a:solidFill>
                <a:srgbClr val="0021A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551" y="721553"/>
            <a:ext cx="4978400" cy="63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9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5303" y="-99021"/>
            <a:ext cx="12454226" cy="7015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8078" y="213875"/>
            <a:ext cx="588784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UF UNDERGRADS BY THE NUMBERS </a:t>
            </a:r>
            <a:r>
              <a:rPr lang="mr-IN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–</a:t>
            </a:r>
            <a:r>
              <a:rPr lang="en-US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 Fall 2018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0" y="1221766"/>
            <a:ext cx="3672114" cy="15248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4509" y="565425"/>
            <a:ext cx="222949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1A5"/>
                </a:solidFill>
              </a:rPr>
              <a:t>Total Number:</a:t>
            </a:r>
          </a:p>
          <a:p>
            <a:r>
              <a:rPr lang="en-US" sz="1600" dirty="0">
                <a:solidFill>
                  <a:srgbClr val="0021A5"/>
                </a:solidFill>
              </a:rPr>
              <a:t>37,527 (Fall 2018)</a:t>
            </a:r>
          </a:p>
          <a:p>
            <a:r>
              <a:rPr lang="en-US" sz="1600" b="1" dirty="0">
                <a:solidFill>
                  <a:srgbClr val="0021A5"/>
                </a:solidFill>
              </a:rPr>
              <a:t>   Transfer Admits:</a:t>
            </a:r>
          </a:p>
          <a:p>
            <a:r>
              <a:rPr lang="en-US" sz="1600" dirty="0">
                <a:solidFill>
                  <a:srgbClr val="0021A5"/>
                </a:solidFill>
              </a:rPr>
              <a:t>   3792 (2017-’18)</a:t>
            </a:r>
          </a:p>
          <a:p>
            <a:endParaRPr lang="en-US" dirty="0">
              <a:solidFill>
                <a:srgbClr val="0021A5"/>
              </a:solidFill>
            </a:endParaRPr>
          </a:p>
          <a:p>
            <a:r>
              <a:rPr lang="en-US" b="1" dirty="0">
                <a:solidFill>
                  <a:srgbClr val="0021A5"/>
                </a:solidFill>
              </a:rPr>
              <a:t>Largest Majors:  </a:t>
            </a:r>
            <a:r>
              <a:rPr lang="en-US" sz="1600" dirty="0">
                <a:solidFill>
                  <a:srgbClr val="0021A5"/>
                </a:solidFill>
              </a:rPr>
              <a:t>Mechanical Engineering (2312)</a:t>
            </a:r>
          </a:p>
          <a:p>
            <a:r>
              <a:rPr lang="en-US" sz="1600" dirty="0">
                <a:solidFill>
                  <a:srgbClr val="0021A5"/>
                </a:solidFill>
              </a:rPr>
              <a:t>Psychology (1854)</a:t>
            </a:r>
          </a:p>
          <a:p>
            <a:endParaRPr lang="en-US" sz="1600" dirty="0">
              <a:solidFill>
                <a:srgbClr val="0021A5"/>
              </a:solidFill>
            </a:endParaRPr>
          </a:p>
          <a:p>
            <a:r>
              <a:rPr lang="en-US" b="1" dirty="0">
                <a:solidFill>
                  <a:srgbClr val="0021A5"/>
                </a:solidFill>
              </a:rPr>
              <a:t>Number of Degrees </a:t>
            </a:r>
            <a:r>
              <a:rPr lang="en-US" b="1" dirty="0">
                <a:solidFill>
                  <a:srgbClr val="0021A5"/>
                </a:solidFill>
                <a:sym typeface="Wingdings"/>
              </a:rPr>
              <a:t>(2018):</a:t>
            </a:r>
            <a:endParaRPr lang="en-US" b="1" dirty="0">
              <a:solidFill>
                <a:srgbClr val="0021A5"/>
              </a:solidFill>
            </a:endParaRPr>
          </a:p>
          <a:p>
            <a:r>
              <a:rPr lang="en-US" sz="1600" dirty="0">
                <a:solidFill>
                  <a:srgbClr val="0021A5"/>
                </a:solidFill>
              </a:rPr>
              <a:t>9,347</a:t>
            </a:r>
          </a:p>
          <a:p>
            <a:endParaRPr lang="en-US" dirty="0">
              <a:solidFill>
                <a:srgbClr val="0021A5"/>
              </a:solidFill>
            </a:endParaRPr>
          </a:p>
          <a:p>
            <a:r>
              <a:rPr lang="en-US" b="1" dirty="0">
                <a:solidFill>
                  <a:srgbClr val="0021A5"/>
                </a:solidFill>
              </a:rPr>
              <a:t>Number of </a:t>
            </a:r>
          </a:p>
          <a:p>
            <a:r>
              <a:rPr lang="en-US" b="1" dirty="0">
                <a:solidFill>
                  <a:srgbClr val="0021A5"/>
                </a:solidFill>
              </a:rPr>
              <a:t>Freshmen (2018):  </a:t>
            </a:r>
          </a:p>
          <a:p>
            <a:r>
              <a:rPr lang="en-US" dirty="0">
                <a:solidFill>
                  <a:srgbClr val="0021A5"/>
                </a:solidFill>
              </a:rPr>
              <a:t>7349 - All</a:t>
            </a:r>
          </a:p>
          <a:p>
            <a:r>
              <a:rPr lang="en-US" dirty="0">
                <a:solidFill>
                  <a:srgbClr val="0021A5"/>
                </a:solidFill>
              </a:rPr>
              <a:t>(6802 - UF Main)</a:t>
            </a:r>
          </a:p>
          <a:p>
            <a:pPr lvl="1"/>
            <a:r>
              <a:rPr lang="en-US" sz="1400" dirty="0">
                <a:solidFill>
                  <a:srgbClr val="0021A5"/>
                </a:solidFill>
              </a:rPr>
              <a:t>4.42 Avg. H.S. GPA</a:t>
            </a:r>
          </a:p>
          <a:p>
            <a:pPr lvl="1"/>
            <a:r>
              <a:rPr lang="en-US" sz="1400" dirty="0">
                <a:solidFill>
                  <a:srgbClr val="0021A5"/>
                </a:solidFill>
              </a:rPr>
              <a:t>1353 SAT</a:t>
            </a:r>
          </a:p>
          <a:p>
            <a:pPr lvl="1"/>
            <a:r>
              <a:rPr lang="en-US" sz="1400" dirty="0">
                <a:solidFill>
                  <a:srgbClr val="0021A5"/>
                </a:solidFill>
              </a:rPr>
              <a:t>30.02 ACT</a:t>
            </a:r>
          </a:p>
          <a:p>
            <a:endParaRPr lang="en-US" dirty="0">
              <a:solidFill>
                <a:srgbClr val="0021A5"/>
              </a:solidFill>
            </a:endParaRPr>
          </a:p>
          <a:p>
            <a:r>
              <a:rPr lang="en-US" b="1" dirty="0">
                <a:solidFill>
                  <a:srgbClr val="0021A5"/>
                </a:solidFill>
              </a:rPr>
              <a:t>~10% Honors</a:t>
            </a:r>
            <a:endParaRPr lang="en-US" dirty="0">
              <a:solidFill>
                <a:srgbClr val="0021A5"/>
              </a:solidFill>
            </a:endParaRPr>
          </a:p>
          <a:p>
            <a:r>
              <a:rPr lang="en-US" b="1" dirty="0">
                <a:solidFill>
                  <a:srgbClr val="0021A5"/>
                </a:solidFill>
              </a:rPr>
              <a:t>30% Pell </a:t>
            </a:r>
          </a:p>
          <a:p>
            <a:endParaRPr lang="en-US" dirty="0">
              <a:solidFill>
                <a:srgbClr val="0021A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47272"/>
            <a:ext cx="6914508" cy="62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06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5214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8702" y="3107907"/>
            <a:ext cx="6531429" cy="847724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86646" y="3124634"/>
            <a:ext cx="7211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GENERAL EDUCATION </a:t>
            </a:r>
          </a:p>
          <a:p>
            <a:pPr algn="ctr"/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BY THE NUMBERS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7867461" y="-248558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494" y="6193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36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0774" y="-157880"/>
            <a:ext cx="12454226" cy="70158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C35EBDF-7CDB-48A6-BB35-BEF565E5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65" y="528003"/>
            <a:ext cx="8208169" cy="7063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Total Active General Education Courses as of </a:t>
            </a:r>
            <a:br>
              <a:rPr lang="en-US" sz="3600" b="1" dirty="0"/>
            </a:br>
            <a:r>
              <a:rPr lang="en-US" sz="3600" b="1" dirty="0"/>
              <a:t>Fall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5688C-DB7D-411D-9166-E959AA6815F8}"/>
              </a:ext>
            </a:extLst>
          </p:cNvPr>
          <p:cNvSpPr txBox="1"/>
          <p:nvPr/>
        </p:nvSpPr>
        <p:spPr>
          <a:xfrm>
            <a:off x="2010792" y="6429454"/>
            <a:ext cx="512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*There is no current data for Writing courses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EE1FAC-4AED-4F88-B34B-4E960976A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435176"/>
              </p:ext>
            </p:extLst>
          </p:nvPr>
        </p:nvGraphicFramePr>
        <p:xfrm>
          <a:off x="282174" y="1392683"/>
          <a:ext cx="3136900" cy="4933786"/>
        </p:xfrm>
        <a:graphic>
          <a:graphicData uri="http://schemas.openxmlformats.org/drawingml/2006/table">
            <a:tbl>
              <a:tblPr/>
              <a:tblGrid>
                <a:gridCol w="1854200">
                  <a:extLst>
                    <a:ext uri="{9D8B030D-6E8A-4147-A177-3AD203B41FA5}">
                      <a16:colId xmlns:a16="http://schemas.microsoft.com/office/drawing/2014/main" val="1084283056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810344000"/>
                    </a:ext>
                  </a:extLst>
                </a:gridCol>
              </a:tblGrid>
              <a:tr h="5697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General Education Designation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Active Courses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57106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Biological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0855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24972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Humanities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700094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Mathematics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310626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Physical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332141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 &amp; Behavioral Sciences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312337"/>
                  </a:ext>
                </a:extLst>
              </a:tr>
              <a:tr h="4557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 Courses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806012"/>
                  </a:ext>
                </a:extLst>
              </a:tr>
              <a:tr h="4557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Courses with Shared GE Designations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395055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Diversity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(6%)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647276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International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374 (44%)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982093"/>
                  </a:ext>
                </a:extLst>
              </a:tr>
              <a:tr h="239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Composition (Shared)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(2%)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0449400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033B741-384F-4185-82DA-11D383BBAD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926257"/>
              </p:ext>
            </p:extLst>
          </p:nvPr>
        </p:nvGraphicFramePr>
        <p:xfrm>
          <a:off x="3565926" y="1392683"/>
          <a:ext cx="5295900" cy="493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487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0774" y="-157880"/>
            <a:ext cx="12454226" cy="7015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F3BFA-965F-4E22-91EE-33A30A5485DF}"/>
              </a:ext>
            </a:extLst>
          </p:cNvPr>
          <p:cNvSpPr txBox="1"/>
          <p:nvPr/>
        </p:nvSpPr>
        <p:spPr>
          <a:xfrm>
            <a:off x="0" y="17208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Total Enrollment in General Education Courses </a:t>
            </a:r>
          </a:p>
          <a:p>
            <a:pPr algn="ctr"/>
            <a:r>
              <a:rPr lang="en-US" sz="3600" dirty="0">
                <a:solidFill>
                  <a:srgbClr val="F37021"/>
                </a:solidFill>
              </a:rPr>
              <a:t>76,695</a:t>
            </a:r>
          </a:p>
          <a:p>
            <a:endParaRPr lang="en-US" sz="3600" dirty="0"/>
          </a:p>
          <a:p>
            <a:pPr algn="ctr"/>
            <a:r>
              <a:rPr lang="en-US" sz="3600" dirty="0"/>
              <a:t>Total Credit Hours Offered Through General Education Courses</a:t>
            </a:r>
          </a:p>
          <a:p>
            <a:pPr algn="ctr"/>
            <a:r>
              <a:rPr lang="en-US" sz="3600" dirty="0">
                <a:solidFill>
                  <a:srgbClr val="F37021"/>
                </a:solidFill>
              </a:rPr>
              <a:t>6,322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139579-D2D3-4684-B148-B9629A9820FB}"/>
              </a:ext>
            </a:extLst>
          </p:cNvPr>
          <p:cNvSpPr txBox="1"/>
          <p:nvPr/>
        </p:nvSpPr>
        <p:spPr>
          <a:xfrm>
            <a:off x="1731146" y="248575"/>
            <a:ext cx="5610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Fall 2019</a:t>
            </a:r>
          </a:p>
        </p:txBody>
      </p:sp>
    </p:spTree>
    <p:extLst>
      <p:ext uri="{BB962C8B-B14F-4D97-AF65-F5344CB8AC3E}">
        <p14:creationId xmlns:p14="http://schemas.microsoft.com/office/powerpoint/2010/main" val="100032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5214" y="-248558"/>
            <a:ext cx="12633880" cy="7106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8702" y="3107907"/>
            <a:ext cx="6531429" cy="478392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86646" y="3124634"/>
            <a:ext cx="721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255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SERU 2017 SURVEY RESULTS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0074" y="-248558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758" y="-36673"/>
            <a:ext cx="356938" cy="2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33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7319" y="-99021"/>
            <a:ext cx="12454226" cy="70158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413336-BB58-FD49-B3D9-EF3B7E00E1CF}"/>
              </a:ext>
            </a:extLst>
          </p:cNvPr>
          <p:cNvSpPr txBox="1"/>
          <p:nvPr/>
        </p:nvSpPr>
        <p:spPr>
          <a:xfrm>
            <a:off x="5299794" y="6412966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39274B-9FDA-9445-BEB2-F69DB07456F7}"/>
              </a:ext>
            </a:extLst>
          </p:cNvPr>
          <p:cNvSpPr/>
          <p:nvPr/>
        </p:nvSpPr>
        <p:spPr>
          <a:xfrm>
            <a:off x="686044" y="1843026"/>
            <a:ext cx="2541062" cy="2256368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4.01/5.15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Analytical/     critical      </a:t>
            </a:r>
          </a:p>
          <a:p>
            <a:r>
              <a:rPr lang="en-US" dirty="0">
                <a:solidFill>
                  <a:schemeClr val="bg1"/>
                </a:solidFill>
              </a:rPr>
              <a:t>thinking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FC77EB-B75D-0645-B7BC-28C559CA4EEB}"/>
              </a:ext>
            </a:extLst>
          </p:cNvPr>
          <p:cNvSpPr/>
          <p:nvPr/>
        </p:nvSpPr>
        <p:spPr>
          <a:xfrm>
            <a:off x="5593643" y="1928465"/>
            <a:ext cx="2238085" cy="208948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3.08/4.53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Understanding your field of study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9D0CBB-AAB7-2D43-9DFD-6160D17C0AE2}"/>
              </a:ext>
            </a:extLst>
          </p:cNvPr>
          <p:cNvCxnSpPr>
            <a:cxnSpLocks/>
          </p:cNvCxnSpPr>
          <p:nvPr/>
        </p:nvCxnSpPr>
        <p:spPr>
          <a:xfrm>
            <a:off x="1147403" y="2610834"/>
            <a:ext cx="161834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410C2FD2-86AE-4E46-A84B-019EF1F9D2F1}"/>
              </a:ext>
            </a:extLst>
          </p:cNvPr>
          <p:cNvSpPr/>
          <p:nvPr/>
        </p:nvSpPr>
        <p:spPr>
          <a:xfrm>
            <a:off x="3993805" y="2244602"/>
            <a:ext cx="2046514" cy="191602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3.85/4.35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Quantitative skills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E4E03C-E674-A443-8F56-E0A549DE4386}"/>
              </a:ext>
            </a:extLst>
          </p:cNvPr>
          <p:cNvCxnSpPr>
            <a:cxnSpLocks/>
          </p:cNvCxnSpPr>
          <p:nvPr/>
        </p:nvCxnSpPr>
        <p:spPr>
          <a:xfrm>
            <a:off x="5886113" y="2610834"/>
            <a:ext cx="161834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328AB2F-C4FA-9745-9A94-BE3D19CCD3EE}"/>
              </a:ext>
            </a:extLst>
          </p:cNvPr>
          <p:cNvCxnSpPr>
            <a:cxnSpLocks/>
          </p:cNvCxnSpPr>
          <p:nvPr/>
        </p:nvCxnSpPr>
        <p:spPr>
          <a:xfrm>
            <a:off x="4199270" y="2994525"/>
            <a:ext cx="161834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50EBE6D-7882-4544-AF72-98D84A55E247}"/>
              </a:ext>
            </a:extLst>
          </p:cNvPr>
          <p:cNvCxnSpPr>
            <a:cxnSpLocks/>
          </p:cNvCxnSpPr>
          <p:nvPr/>
        </p:nvCxnSpPr>
        <p:spPr>
          <a:xfrm>
            <a:off x="5019223" y="4932564"/>
            <a:ext cx="1372559" cy="16882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4E61DF03-3A0D-3D46-B7F5-26522309CED5}"/>
              </a:ext>
            </a:extLst>
          </p:cNvPr>
          <p:cNvSpPr/>
          <p:nvPr/>
        </p:nvSpPr>
        <p:spPr>
          <a:xfrm>
            <a:off x="6549299" y="3524755"/>
            <a:ext cx="2092157" cy="194329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3.5/4.79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Understand international perspectives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402F54-3C6B-554D-9019-313CD3E1A440}"/>
              </a:ext>
            </a:extLst>
          </p:cNvPr>
          <p:cNvSpPr/>
          <p:nvPr/>
        </p:nvSpPr>
        <p:spPr>
          <a:xfrm>
            <a:off x="2066385" y="3766534"/>
            <a:ext cx="2059366" cy="177017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3.91/5.05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Read and comprehend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133D08-997D-C042-A150-830B80F3B8AE}"/>
              </a:ext>
            </a:extLst>
          </p:cNvPr>
          <p:cNvSpPr/>
          <p:nvPr/>
        </p:nvSpPr>
        <p:spPr>
          <a:xfrm>
            <a:off x="5338537" y="3692789"/>
            <a:ext cx="1708911" cy="158865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4.05/5.00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Writing skills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7369596-AA1E-CD48-9EFF-CDEAAAB8771B}"/>
              </a:ext>
            </a:extLst>
          </p:cNvPr>
          <p:cNvSpPr/>
          <p:nvPr/>
        </p:nvSpPr>
        <p:spPr>
          <a:xfrm>
            <a:off x="3652610" y="3638639"/>
            <a:ext cx="1953078" cy="183909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3.28/4.19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Design, conduct, evaluate research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175F82-1090-254D-BC09-E7F4E356BEBD}"/>
              </a:ext>
            </a:extLst>
          </p:cNvPr>
          <p:cNvSpPr/>
          <p:nvPr/>
        </p:nvSpPr>
        <p:spPr>
          <a:xfrm>
            <a:off x="2514898" y="2470159"/>
            <a:ext cx="1850864" cy="15791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3.67/4.91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Leadership skills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9A817F-3CAC-5646-BC12-75276633E282}"/>
              </a:ext>
            </a:extLst>
          </p:cNvPr>
          <p:cNvCxnSpPr>
            <a:cxnSpLocks/>
          </p:cNvCxnSpPr>
          <p:nvPr/>
        </p:nvCxnSpPr>
        <p:spPr>
          <a:xfrm>
            <a:off x="2362646" y="4406448"/>
            <a:ext cx="1283408" cy="12221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8E2E07F-1680-4B49-9DC3-BEBF64E5A5FC}"/>
              </a:ext>
            </a:extLst>
          </p:cNvPr>
          <p:cNvCxnSpPr>
            <a:cxnSpLocks/>
          </p:cNvCxnSpPr>
          <p:nvPr/>
        </p:nvCxnSpPr>
        <p:spPr>
          <a:xfrm>
            <a:off x="3908260" y="4051446"/>
            <a:ext cx="1430277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8DF850-CB3B-1442-8AFF-EAFDC6953B87}"/>
              </a:ext>
            </a:extLst>
          </p:cNvPr>
          <p:cNvCxnSpPr>
            <a:cxnSpLocks/>
          </p:cNvCxnSpPr>
          <p:nvPr/>
        </p:nvCxnSpPr>
        <p:spPr>
          <a:xfrm>
            <a:off x="2768993" y="3057606"/>
            <a:ext cx="1430277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5D0F6C-73DE-5645-B3F3-428DA7933CB1}"/>
              </a:ext>
            </a:extLst>
          </p:cNvPr>
          <p:cNvCxnSpPr>
            <a:cxnSpLocks/>
          </p:cNvCxnSpPr>
          <p:nvPr/>
        </p:nvCxnSpPr>
        <p:spPr>
          <a:xfrm>
            <a:off x="6961903" y="4130761"/>
            <a:ext cx="1430277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D349BE-A60B-ED49-8F98-96BBB9B840F5}"/>
              </a:ext>
            </a:extLst>
          </p:cNvPr>
          <p:cNvCxnSpPr>
            <a:cxnSpLocks/>
          </p:cNvCxnSpPr>
          <p:nvPr/>
        </p:nvCxnSpPr>
        <p:spPr>
          <a:xfrm>
            <a:off x="5658451" y="4249808"/>
            <a:ext cx="1109567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0EABB73-BA29-BC41-8A8E-17D5A832FDA0}"/>
              </a:ext>
            </a:extLst>
          </p:cNvPr>
          <p:cNvSpPr/>
          <p:nvPr/>
        </p:nvSpPr>
        <p:spPr>
          <a:xfrm>
            <a:off x="420169" y="3638639"/>
            <a:ext cx="2081376" cy="182114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4.06/5.08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Interpersonal skills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D64B1A8-EF9E-0441-A3F1-1AF96A09B346}"/>
              </a:ext>
            </a:extLst>
          </p:cNvPr>
          <p:cNvCxnSpPr>
            <a:cxnSpLocks/>
          </p:cNvCxnSpPr>
          <p:nvPr/>
        </p:nvCxnSpPr>
        <p:spPr>
          <a:xfrm>
            <a:off x="782977" y="4329207"/>
            <a:ext cx="1283408" cy="12221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525065" y="528003"/>
            <a:ext cx="8208169" cy="706316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Compare your level of proficiency when you enrolled at UF and now (Scale:  1-6)</a:t>
            </a:r>
          </a:p>
        </p:txBody>
      </p:sp>
    </p:spTree>
    <p:extLst>
      <p:ext uri="{BB962C8B-B14F-4D97-AF65-F5344CB8AC3E}">
        <p14:creationId xmlns:p14="http://schemas.microsoft.com/office/powerpoint/2010/main" val="3848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7632" y="0"/>
            <a:ext cx="12454226" cy="701588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029C0E5-453D-934A-AD79-BDE6158668E5}"/>
              </a:ext>
            </a:extLst>
          </p:cNvPr>
          <p:cNvSpPr/>
          <p:nvPr/>
        </p:nvSpPr>
        <p:spPr>
          <a:xfrm>
            <a:off x="5815815" y="3486668"/>
            <a:ext cx="3605043" cy="322114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000" dirty="0"/>
              <a:t>Academic cheating is a problem</a:t>
            </a:r>
          </a:p>
          <a:p>
            <a:pPr algn="ctr"/>
            <a:endParaRPr lang="en-US" sz="2000" dirty="0"/>
          </a:p>
          <a:p>
            <a:pPr algn="ctr"/>
            <a:r>
              <a:rPr lang="en-US" dirty="0"/>
              <a:t>Agree/strongly agree:  14%</a:t>
            </a:r>
          </a:p>
          <a:p>
            <a:pPr algn="ctr"/>
            <a:r>
              <a:rPr lang="en-US" dirty="0"/>
              <a:t>Somewhat agree:  17%</a:t>
            </a:r>
          </a:p>
          <a:p>
            <a:pPr algn="ctr"/>
            <a:r>
              <a:rPr lang="en-US" dirty="0"/>
              <a:t>Somewhat disagree:  25%</a:t>
            </a:r>
          </a:p>
          <a:p>
            <a:pPr algn="ctr"/>
            <a:r>
              <a:rPr lang="en-US" sz="1400" dirty="0"/>
              <a:t>(1497 students)</a:t>
            </a:r>
          </a:p>
          <a:p>
            <a:pPr algn="ctr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689410" y="161263"/>
            <a:ext cx="5887844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75" b="1" spc="255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EXPECTATIONS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420" y="663921"/>
            <a:ext cx="8149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Set Them High Early and Often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0" y="1103844"/>
            <a:ext cx="431074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88009" y="-99021"/>
            <a:ext cx="590306" cy="665080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768" y="203380"/>
            <a:ext cx="356938" cy="241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6141302" y="1626609"/>
            <a:ext cx="4083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pPr marL="342900" indent="-342900">
              <a:buAutoNum type="arabicPeriod" startAt="4"/>
            </a:pPr>
            <a:endParaRPr lang="en-US" sz="2000" dirty="0">
              <a:solidFill>
                <a:srgbClr val="0021A5"/>
              </a:solidFill>
            </a:endParaRPr>
          </a:p>
          <a:p>
            <a:endParaRPr lang="en-US" sz="2000" dirty="0">
              <a:solidFill>
                <a:srgbClr val="0021A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455125-91AE-1744-B4BB-983F20DA1842}"/>
              </a:ext>
            </a:extLst>
          </p:cNvPr>
          <p:cNvSpPr/>
          <p:nvPr/>
        </p:nvSpPr>
        <p:spPr>
          <a:xfrm>
            <a:off x="-443469" y="1223448"/>
            <a:ext cx="4643057" cy="457950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How often were your academic efforts increased because of high standards of a faculty member?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Very often:  9%</a:t>
            </a:r>
          </a:p>
          <a:p>
            <a:pPr algn="ctr"/>
            <a:r>
              <a:rPr lang="en-US" dirty="0"/>
              <a:t>Often:  23%</a:t>
            </a:r>
          </a:p>
          <a:p>
            <a:pPr algn="ctr"/>
            <a:r>
              <a:rPr lang="en-US" dirty="0"/>
              <a:t>Somewhat often:  27%</a:t>
            </a:r>
          </a:p>
          <a:p>
            <a:pPr algn="ctr"/>
            <a:r>
              <a:rPr lang="en-US" dirty="0"/>
              <a:t>Never, Rarely, Occasionally:  41%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(6117 students)</a:t>
            </a:r>
          </a:p>
          <a:p>
            <a:pPr algn="ctr"/>
            <a:endParaRPr lang="en-US" sz="1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115288-7FEE-4148-87A0-8E2CAF570772}"/>
              </a:ext>
            </a:extLst>
          </p:cNvPr>
          <p:cNvSpPr/>
          <p:nvPr/>
        </p:nvSpPr>
        <p:spPr>
          <a:xfrm>
            <a:off x="5138442" y="-332375"/>
            <a:ext cx="4530938" cy="426401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en-US" sz="2400" dirty="0"/>
              <a:t>Hours a week spent on e-devices for non-academic purposes</a:t>
            </a:r>
          </a:p>
          <a:p>
            <a:pPr algn="r"/>
            <a:endParaRPr lang="en-US" dirty="0"/>
          </a:p>
          <a:p>
            <a:pPr lvl="2" algn="ctr"/>
            <a:r>
              <a:rPr lang="en-US" dirty="0"/>
              <a:t>26 or more:  6%</a:t>
            </a:r>
          </a:p>
          <a:p>
            <a:pPr lvl="2" algn="ctr"/>
            <a:r>
              <a:rPr lang="en-US" dirty="0"/>
              <a:t>16-25:  14%</a:t>
            </a:r>
          </a:p>
          <a:p>
            <a:pPr lvl="2" algn="ctr"/>
            <a:r>
              <a:rPr lang="en-US" dirty="0"/>
              <a:t>11-15:  17%</a:t>
            </a:r>
          </a:p>
          <a:p>
            <a:pPr lvl="2" algn="ctr"/>
            <a:r>
              <a:rPr lang="en-US" dirty="0"/>
              <a:t>6-10:  32%</a:t>
            </a:r>
          </a:p>
          <a:p>
            <a:pPr lvl="2" algn="ctr"/>
            <a:r>
              <a:rPr lang="en-US" dirty="0"/>
              <a:t>0-5:  30%</a:t>
            </a:r>
          </a:p>
          <a:p>
            <a:pPr algn="r"/>
            <a:endParaRPr lang="en-US" dirty="0"/>
          </a:p>
          <a:p>
            <a:pPr algn="ctr"/>
            <a:r>
              <a:rPr lang="en-US" sz="1400" dirty="0"/>
              <a:t>       (6129 students)</a:t>
            </a:r>
          </a:p>
          <a:p>
            <a:pPr algn="r"/>
            <a:endParaRPr lang="en-US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E69D433-75AA-E845-9A8E-5D3155FD48A5}"/>
              </a:ext>
            </a:extLst>
          </p:cNvPr>
          <p:cNvSpPr/>
          <p:nvPr/>
        </p:nvSpPr>
        <p:spPr>
          <a:xfrm>
            <a:off x="3216043" y="962787"/>
            <a:ext cx="3844798" cy="3723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Hours a week </a:t>
            </a:r>
          </a:p>
          <a:p>
            <a:pPr algn="ctr"/>
            <a:r>
              <a:rPr lang="en-US" sz="2400" dirty="0"/>
              <a:t>spent studying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26 or more:  12%</a:t>
            </a:r>
          </a:p>
          <a:p>
            <a:pPr algn="ctr"/>
            <a:r>
              <a:rPr lang="en-US" dirty="0"/>
              <a:t>16-25:  26%</a:t>
            </a:r>
          </a:p>
          <a:p>
            <a:pPr algn="ctr"/>
            <a:r>
              <a:rPr lang="en-US" dirty="0"/>
              <a:t>11-15:  21%</a:t>
            </a:r>
          </a:p>
          <a:p>
            <a:pPr algn="ctr"/>
            <a:r>
              <a:rPr lang="en-US" dirty="0"/>
              <a:t>6-10:  26%</a:t>
            </a:r>
          </a:p>
          <a:p>
            <a:pPr algn="ctr"/>
            <a:r>
              <a:rPr lang="en-US" dirty="0"/>
              <a:t>0-5:  15%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(6134 students)</a:t>
            </a:r>
          </a:p>
          <a:p>
            <a:pPr algn="ctr"/>
            <a:endParaRPr lang="en-US" sz="1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8CBAA7-3EBC-0040-AA2A-F7B4C1C99BCC}"/>
              </a:ext>
            </a:extLst>
          </p:cNvPr>
          <p:cNvCxnSpPr/>
          <p:nvPr/>
        </p:nvCxnSpPr>
        <p:spPr>
          <a:xfrm>
            <a:off x="147157" y="3854301"/>
            <a:ext cx="3378820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B98F85-2499-CF48-9B44-A5D072FA1868}"/>
              </a:ext>
            </a:extLst>
          </p:cNvPr>
          <p:cNvCxnSpPr/>
          <p:nvPr/>
        </p:nvCxnSpPr>
        <p:spPr>
          <a:xfrm>
            <a:off x="3525977" y="2634507"/>
            <a:ext cx="3378820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C463FB-38B2-E744-BC73-6078D5E86900}"/>
              </a:ext>
            </a:extLst>
          </p:cNvPr>
          <p:cNvCxnSpPr>
            <a:cxnSpLocks/>
          </p:cNvCxnSpPr>
          <p:nvPr/>
        </p:nvCxnSpPr>
        <p:spPr>
          <a:xfrm flipV="1">
            <a:off x="6741389" y="1686926"/>
            <a:ext cx="2798513" cy="4287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B40473-7C67-8848-A1F8-D5CC3DEA050E}"/>
              </a:ext>
            </a:extLst>
          </p:cNvPr>
          <p:cNvCxnSpPr>
            <a:cxnSpLocks/>
          </p:cNvCxnSpPr>
          <p:nvPr/>
        </p:nvCxnSpPr>
        <p:spPr>
          <a:xfrm>
            <a:off x="6281807" y="4852019"/>
            <a:ext cx="2590894" cy="36937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246261" y="-25420"/>
            <a:ext cx="590306" cy="665080"/>
            <a:chOff x="7888009" y="-99021"/>
            <a:chExt cx="590306" cy="665080"/>
          </a:xfrm>
        </p:grpSpPr>
        <p:sp>
          <p:nvSpPr>
            <p:cNvPr id="18" name="Rectangle 17"/>
            <p:cNvSpPr/>
            <p:nvPr/>
          </p:nvSpPr>
          <p:spPr>
            <a:xfrm>
              <a:off x="7888009" y="-99021"/>
              <a:ext cx="590306" cy="665080"/>
            </a:xfrm>
            <a:prstGeom prst="rect">
              <a:avLst/>
            </a:prstGeom>
            <a:solidFill>
              <a:srgbClr val="F3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7768" y="112864"/>
              <a:ext cx="356938" cy="2413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7413336-BB58-FD49-B3D9-EF3B7E00E1CF}"/>
              </a:ext>
            </a:extLst>
          </p:cNvPr>
          <p:cNvSpPr txBox="1"/>
          <p:nvPr/>
        </p:nvSpPr>
        <p:spPr>
          <a:xfrm>
            <a:off x="161339" y="6399883"/>
            <a:ext cx="3433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Data Source:  SERU 2017 Survey (</a:t>
            </a:r>
            <a:r>
              <a:rPr lang="en-US" sz="1400" b="1" i="1" dirty="0" err="1"/>
              <a:t>ir.ufl.edu</a:t>
            </a:r>
            <a:r>
              <a:rPr lang="en-US" sz="1400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7729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4375</TotalTime>
  <Words>1021</Words>
  <Application>Microsoft Office PowerPoint</Application>
  <PresentationFormat>On-screen Show (4:3)</PresentationFormat>
  <Paragraphs>283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Gentona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Total Active General Education Courses as of  Fall 2019</vt:lpstr>
      <vt:lpstr>PowerPoint Presentation</vt:lpstr>
      <vt:lpstr>PowerPoint Presentation</vt:lpstr>
      <vt:lpstr>Compare your level of proficiency when you enrolled at UF and now (Scale:  1-6)</vt:lpstr>
      <vt:lpstr>PowerPoint Presentation</vt:lpstr>
      <vt:lpstr>PowerPoint Presentation</vt:lpstr>
      <vt:lpstr>To What Degree Did the Following Contribute:  Percent Answering “Extremely” or “Significantly” </vt:lpstr>
      <vt:lpstr>To What Degree Did the Following Contribute:  Percent Answering “Extremely” or “Significantly” </vt:lpstr>
      <vt:lpstr>Of the courses you have taken, could you identify which designations met the General Education requirement?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Griffith,Casey Todd</cp:lastModifiedBy>
  <cp:revision>176</cp:revision>
  <cp:lastPrinted>2019-10-31T19:34:05Z</cp:lastPrinted>
  <dcterms:created xsi:type="dcterms:W3CDTF">2018-03-15T14:48:50Z</dcterms:created>
  <dcterms:modified xsi:type="dcterms:W3CDTF">2019-10-31T19:44:57Z</dcterms:modified>
  <cp:category/>
</cp:coreProperties>
</file>